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35"/>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7772400" cy="10058400"/>
  <p:notesSz cx="6858000" cy="9144000"/>
  <p:embeddedFontLst>
    <p:embeddedFont>
      <p:font typeface="Helvetica Neue" panose="02000503000000020004" pitchFamily="2"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Open Sans Light" panose="020B0306030504020204" pitchFamily="34" charset="0"/>
      <p:regular r:id="rId44"/>
      <p:bold r:id="rId45"/>
      <p:italic r:id="rId46"/>
      <p:boldItalic r:id="rId47"/>
    </p:embeddedFont>
    <p:embeddedFont>
      <p:font typeface="Source Code Pro" panose="020B0509030403020204"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95"/>
    <p:restoredTop sz="94694"/>
  </p:normalViewPr>
  <p:slideViewPr>
    <p:cSldViewPr snapToGrid="0">
      <p:cViewPr varScale="1">
        <p:scale>
          <a:sx n="82" d="100"/>
          <a:sy n="82" d="100"/>
        </p:scale>
        <p:origin x="3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850c25_0_3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850c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drive.google.com/file/d/1YdBZPpaIQvnD9NbgkeLMb5PeFtnhGGRP/view?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YdBZPpaIQvnD9NbgkeLMb5PeFtnhGGRP/view?usp=sharing"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dirty="0">
                <a:solidFill>
                  <a:srgbClr val="FFFFFF"/>
                </a:solidFill>
              </a:rPr>
              <a:t>Tech ABC Corp - HR Database</a:t>
            </a:r>
            <a:endParaRPr sz="4000" dirty="0">
              <a:solidFill>
                <a:srgbClr val="FFFFFF"/>
              </a:solidFill>
            </a:endParaRPr>
          </a:p>
          <a:p>
            <a:pPr marL="0" lvl="0" indent="0" algn="l" rtl="0">
              <a:spcBef>
                <a:spcPts val="0"/>
              </a:spcBef>
              <a:spcAft>
                <a:spcPts val="0"/>
              </a:spcAft>
              <a:buNone/>
            </a:pPr>
            <a:endParaRPr dirty="0"/>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dirty="0">
                <a:solidFill>
                  <a:srgbClr val="FFFFFF"/>
                </a:solidFill>
              </a:rPr>
              <a:t>[XXXXXXX &amp; 2024-05-26]</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Step 2: Relational Database Design</a:t>
            </a:r>
            <a:endParaRPr dirty="0"/>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500" dirty="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500" u="sng" dirty="0">
                <a:solidFill>
                  <a:schemeClr val="hlink"/>
                </a:solidFill>
                <a:highlight>
                  <a:srgbClr val="FFFFFF"/>
                </a:highlight>
                <a:latin typeface="Open Sans"/>
                <a:ea typeface="Open Sans"/>
                <a:cs typeface="Open Sans"/>
                <a:sym typeface="Open Sans"/>
                <a:hlinkClick r:id="rId3"/>
              </a:rPr>
              <a:t>dataset</a:t>
            </a:r>
            <a:r>
              <a:rPr lang="en" sz="1500" dirty="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5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500" dirty="0">
                <a:solidFill>
                  <a:srgbClr val="525C65"/>
                </a:solidFill>
                <a:highlight>
                  <a:srgbClr val="FFFFFF"/>
                </a:highlight>
                <a:latin typeface="Open Sans"/>
                <a:ea typeface="Open Sans"/>
                <a:cs typeface="Open Sans"/>
                <a:sym typeface="Open Sans"/>
              </a:rPr>
              <a:t>Using </a:t>
            </a:r>
            <a:r>
              <a:rPr lang="en" sz="1500" dirty="0" err="1">
                <a:solidFill>
                  <a:srgbClr val="525C65"/>
                </a:solidFill>
                <a:highlight>
                  <a:srgbClr val="FFFFFF"/>
                </a:highlight>
                <a:latin typeface="Open Sans"/>
                <a:ea typeface="Open Sans"/>
                <a:cs typeface="Open Sans"/>
                <a:sym typeface="Open Sans"/>
              </a:rPr>
              <a:t>Lucidchart</a:t>
            </a:r>
            <a:r>
              <a:rPr lang="en" sz="1500" dirty="0">
                <a:solidFill>
                  <a:srgbClr val="525C65"/>
                </a:solidFill>
                <a:highlight>
                  <a:srgbClr val="FFFFFF"/>
                </a:highlight>
                <a:latin typeface="Open Sans"/>
                <a:ea typeface="Open Sans"/>
                <a:cs typeface="Open Sans"/>
                <a:sym typeface="Open Sans"/>
              </a:rPr>
              <a:t>, you will create 3 entity relationship diagrams (ERDs) to show how you developed the final design for your data.</a:t>
            </a:r>
            <a:endParaRPr sz="15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500" dirty="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5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Conceptual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rgbClr val="FFFFFF"/>
                </a:highlight>
                <a:latin typeface="Open Sans"/>
                <a:ea typeface="Open Sans"/>
                <a:cs typeface="Open Sans"/>
                <a:sym typeface="Open Sans"/>
              </a:rPr>
              <a:t>This is the most general level of data modeling. At the conceptual level, you should be thinking about creating entities that represent business objects for the database. Think broadly here. Attributes (or column names) are not required at this point, but relationship lines are required (although Crow's foot notation is not needed at this level). Create at least three entities for this model; thinking about the 3NF will aid you in deciding the type of entities to create.</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200" dirty="0">
                <a:solidFill>
                  <a:srgbClr val="525C65"/>
                </a:solidFill>
                <a:highlight>
                  <a:srgbClr val="FFFFFF"/>
                </a:highlight>
                <a:latin typeface="Open Sans"/>
                <a:ea typeface="Open Sans"/>
                <a:cs typeface="Open Sans"/>
                <a:sym typeface="Open Sans"/>
              </a:rPr>
              <a:t>Use </a:t>
            </a:r>
            <a:r>
              <a:rPr lang="en" sz="1200" dirty="0" err="1">
                <a:solidFill>
                  <a:srgbClr val="525C65"/>
                </a:solidFill>
                <a:highlight>
                  <a:srgbClr val="FFFFFF"/>
                </a:highlight>
                <a:latin typeface="Open Sans"/>
                <a:ea typeface="Open Sans"/>
                <a:cs typeface="Open Sans"/>
                <a:sym typeface="Open Sans"/>
              </a:rPr>
              <a:t>Lucidchart’s</a:t>
            </a:r>
            <a:r>
              <a:rPr lang="en" sz="1200" dirty="0">
                <a:solidFill>
                  <a:srgbClr val="525C65"/>
                </a:solidFill>
                <a:highlight>
                  <a:srgbClr val="FFFFFF"/>
                </a:highlight>
                <a:latin typeface="Open Sans"/>
                <a:ea typeface="Open Sans"/>
                <a:cs typeface="Open Sans"/>
                <a:sym typeface="Open Sans"/>
              </a:rPr>
              <a:t> built-in template for DBMS ER Diagram UML.</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endParaRPr sz="12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Clr>
                <a:schemeClr val="dk1"/>
              </a:buClr>
              <a:buSzPts val="1100"/>
              <a:buFont typeface="Arial"/>
              <a:buNone/>
            </a:pPr>
            <a:endParaRPr sz="1900" dirty="0"/>
          </a:p>
        </p:txBody>
      </p:sp>
      <p:pic>
        <p:nvPicPr>
          <p:cNvPr id="3" name="Picture 2">
            <a:extLst>
              <a:ext uri="{FF2B5EF4-FFF2-40B4-BE49-F238E27FC236}">
                <a16:creationId xmlns:a16="http://schemas.microsoft.com/office/drawing/2014/main" id="{FABA5BE3-04D8-9FA8-7BE8-D1DCC87EEA92}"/>
              </a:ext>
            </a:extLst>
          </p:cNvPr>
          <p:cNvPicPr>
            <a:picLocks noChangeAspect="1"/>
          </p:cNvPicPr>
          <p:nvPr/>
        </p:nvPicPr>
        <p:blipFill>
          <a:blip r:embed="rId3"/>
          <a:stretch>
            <a:fillRect/>
          </a:stretch>
        </p:blipFill>
        <p:spPr>
          <a:xfrm>
            <a:off x="439615" y="5473689"/>
            <a:ext cx="6893169" cy="2958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56" name="Google Shape;256;p6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Logical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logical model is the next level of refinement from the conceptual ERD. At this point, you should have normalized the data to the 3NF. Attributes should also be listed now in the ERD. You can still use human-friendly entity and attribute names in the logical model, and while relationship lines are required, Crow's foot notation is still not needed at this point.</a:t>
            </a:r>
            <a:endParaRPr sz="14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400" dirty="0">
                <a:solidFill>
                  <a:srgbClr val="525C65"/>
                </a:solidFill>
                <a:highlight>
                  <a:srgbClr val="FFFFFF"/>
                </a:highlight>
                <a:latin typeface="Open Sans"/>
                <a:ea typeface="Open Sans"/>
                <a:cs typeface="Open Sans"/>
                <a:sym typeface="Open Sans"/>
              </a:rPr>
              <a:t>Use </a:t>
            </a:r>
            <a:r>
              <a:rPr lang="en" sz="1400" dirty="0" err="1">
                <a:solidFill>
                  <a:srgbClr val="525C65"/>
                </a:solidFill>
                <a:highlight>
                  <a:srgbClr val="FFFFFF"/>
                </a:highlight>
                <a:latin typeface="Open Sans"/>
                <a:ea typeface="Open Sans"/>
                <a:cs typeface="Open Sans"/>
                <a:sym typeface="Open Sans"/>
              </a:rPr>
              <a:t>Lucidchart’s</a:t>
            </a:r>
            <a:r>
              <a:rPr lang="en" sz="1400" dirty="0">
                <a:solidFill>
                  <a:srgbClr val="525C65"/>
                </a:solidFill>
                <a:highlight>
                  <a:srgbClr val="FFFFFF"/>
                </a:highlight>
                <a:latin typeface="Open Sans"/>
                <a:ea typeface="Open Sans"/>
                <a:cs typeface="Open Sans"/>
                <a:sym typeface="Open Sans"/>
              </a:rPr>
              <a:t> built-in template for DBMS ER Diagram UML.</a:t>
            </a:r>
            <a:endParaRPr sz="14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BF5B8C0A-3911-A1C2-E498-508370204F51}"/>
              </a:ext>
            </a:extLst>
          </p:cNvPr>
          <p:cNvPicPr>
            <a:picLocks noChangeAspect="1"/>
          </p:cNvPicPr>
          <p:nvPr/>
        </p:nvPicPr>
        <p:blipFill>
          <a:blip r:embed="rId3"/>
          <a:stretch>
            <a:fillRect/>
          </a:stretch>
        </p:blipFill>
        <p:spPr>
          <a:xfrm>
            <a:off x="527537" y="5337805"/>
            <a:ext cx="6213231" cy="41215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Physical</a:t>
            </a:r>
            <a:endParaRPr sz="1900" b="1" dirty="0">
              <a:latin typeface="Open Sans"/>
              <a:ea typeface="Open Sans"/>
              <a:cs typeface="Open Sans"/>
              <a:sym typeface="Open Sans"/>
            </a:endParaRPr>
          </a:p>
          <a:p>
            <a:pPr marL="45720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physical model is what will be built in the database. Each entity should represent a database table, complete with column names and data types. Primary keys and foreign keys should also be represented here. Primary keys should be in bold type with the (PK) designation following the field name. Foreign keys should be in normal type face, but have the designation (FK) after the column name. Finally, in the physical model, Crow's foot notation is important.</a:t>
            </a:r>
          </a:p>
          <a:p>
            <a:pPr marL="457200" lvl="0" indent="0" algn="l" rtl="0">
              <a:lnSpc>
                <a:spcPct val="170000"/>
              </a:lnSpc>
              <a:spcBef>
                <a:spcPts val="1600"/>
              </a:spcBef>
              <a:spcAft>
                <a:spcPts val="0"/>
              </a:spcAft>
              <a:buNone/>
            </a:pPr>
            <a:endParaRPr sz="1500" dirty="0">
              <a:solidFill>
                <a:srgbClr val="525C65"/>
              </a:solidFill>
              <a:highlight>
                <a:srgbClr val="FFFFFF"/>
              </a:highlight>
              <a:latin typeface="Open Sans"/>
              <a:ea typeface="Open Sans"/>
              <a:cs typeface="Open Sans"/>
              <a:sym typeface="Open Sans"/>
            </a:endParaRPr>
          </a:p>
        </p:txBody>
      </p:sp>
      <p:pic>
        <p:nvPicPr>
          <p:cNvPr id="5" name="Picture 4">
            <a:extLst>
              <a:ext uri="{FF2B5EF4-FFF2-40B4-BE49-F238E27FC236}">
                <a16:creationId xmlns:a16="http://schemas.microsoft.com/office/drawing/2014/main" id="{1522F334-4969-C544-A4B6-FE67B9483F12}"/>
              </a:ext>
            </a:extLst>
          </p:cNvPr>
          <p:cNvPicPr>
            <a:picLocks noChangeAspect="1"/>
          </p:cNvPicPr>
          <p:nvPr/>
        </p:nvPicPr>
        <p:blipFill>
          <a:blip r:embed="rId3"/>
          <a:stretch>
            <a:fillRect/>
          </a:stretch>
        </p:blipFill>
        <p:spPr>
          <a:xfrm>
            <a:off x="439615" y="5357631"/>
            <a:ext cx="6893169" cy="27105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550" dirty="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5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550" b="1" dirty="0">
                <a:solidFill>
                  <a:srgbClr val="525C65"/>
                </a:solidFill>
                <a:highlight>
                  <a:srgbClr val="FFFFFF"/>
                </a:highlight>
                <a:latin typeface="Open Sans"/>
                <a:ea typeface="Open Sans"/>
                <a:cs typeface="Open Sans"/>
                <a:sym typeface="Open Sans"/>
              </a:rPr>
              <a:t>You will:</a:t>
            </a:r>
            <a:endParaRPr sz="1550" b="1" dirty="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550" dirty="0">
                <a:solidFill>
                  <a:srgbClr val="525C65"/>
                </a:solidFill>
                <a:highlight>
                  <a:srgbClr val="FFFFFF"/>
                </a:highlight>
                <a:latin typeface="Open Sans"/>
                <a:ea typeface="Open Sans"/>
                <a:cs typeface="Open Sans"/>
                <a:sym typeface="Open Sans"/>
              </a:rPr>
              <a:t>Create the database using SQL DDL commands</a:t>
            </a:r>
            <a:endParaRPr sz="1550" dirty="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dirty="0">
                <a:solidFill>
                  <a:srgbClr val="525C65"/>
                </a:solidFill>
                <a:highlight>
                  <a:srgbClr val="FFFFFF"/>
                </a:highlight>
                <a:latin typeface="Open Sans"/>
                <a:ea typeface="Open Sans"/>
                <a:cs typeface="Open Sans"/>
                <a:sym typeface="Open Sans"/>
              </a:rPr>
              <a:t>Load the data into your database, utilizing flat file ETL</a:t>
            </a:r>
            <a:endParaRPr sz="1550" dirty="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dirty="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5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b="1"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dirty="0">
                <a:solidFill>
                  <a:srgbClr val="525C65"/>
                </a:solidFill>
                <a:highlight>
                  <a:srgbClr val="FFFFFF"/>
                </a:highlight>
                <a:latin typeface="Open Sans"/>
                <a:ea typeface="Open Sans"/>
                <a:cs typeface="Open Sans"/>
                <a:sym typeface="Open Sans"/>
              </a:rPr>
              <a:t>Submission</a:t>
            </a:r>
            <a:endParaRPr sz="1550" b="1"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dirty="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5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dirty="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5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dirty="0">
                <a:solidFill>
                  <a:srgbClr val="525C65"/>
                </a:solidFill>
                <a:highlight>
                  <a:srgbClr val="FFFFFF"/>
                </a:highlight>
                <a:latin typeface="Open Sans"/>
                <a:ea typeface="Open Sans"/>
                <a:cs typeface="Open Sans"/>
                <a:sym typeface="Open Sans"/>
              </a:rPr>
              <a:t>Hints</a:t>
            </a:r>
            <a:endParaRPr sz="1550" b="1"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dirty="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5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dirty="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5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dirty="0">
                <a:solidFill>
                  <a:srgbClr val="525C65"/>
                </a:solidFill>
                <a:highlight>
                  <a:srgbClr val="FFFFFF"/>
                </a:highlight>
                <a:latin typeface="Open Sans"/>
                <a:ea typeface="Open Sans"/>
                <a:cs typeface="Open Sans"/>
                <a:sym typeface="Open Sans"/>
              </a:rPr>
              <a:t>After running CRUD commands like update, insert, or delete, run a </a:t>
            </a:r>
            <a:r>
              <a:rPr lang="en" sz="1550" dirty="0">
                <a:solidFill>
                  <a:srgbClr val="525C65"/>
                </a:solidFill>
                <a:highlight>
                  <a:srgbClr val="FFFFFF"/>
                </a:highlight>
                <a:latin typeface="Source Code Pro"/>
                <a:ea typeface="Source Code Pro"/>
                <a:cs typeface="Source Code Pro"/>
                <a:sym typeface="Source Code Pro"/>
              </a:rPr>
              <a:t>SELECT*</a:t>
            </a:r>
            <a:r>
              <a:rPr lang="en" sz="1550" dirty="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050" dirty="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dirty="0">
              <a:solidFill>
                <a:srgbClr val="525C6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 DDL SQL script capable of building the database you designed in Step 2</a:t>
            </a:r>
            <a:endParaRPr sz="1900" dirty="0"/>
          </a:p>
          <a:p>
            <a:pPr marL="241300" marR="241300" lvl="0" indent="0" algn="l" rtl="0">
              <a:lnSpc>
                <a:spcPct val="100000"/>
              </a:lnSpc>
              <a:spcBef>
                <a:spcPts val="1600"/>
              </a:spcBef>
              <a:spcAft>
                <a:spcPts val="0"/>
              </a:spcAft>
              <a:buClr>
                <a:schemeClr val="dk1"/>
              </a:buClr>
              <a:buSzPts val="1100"/>
              <a:buFont typeface="Arial"/>
              <a:buNone/>
            </a:pPr>
            <a:r>
              <a:rPr lang="en" sz="1350" b="1" dirty="0">
                <a:solidFill>
                  <a:srgbClr val="2E3D49"/>
                </a:solidFill>
                <a:highlight>
                  <a:srgbClr val="FFFFFF"/>
                </a:highlight>
                <a:latin typeface="Open Sans"/>
                <a:ea typeface="Open Sans"/>
                <a:cs typeface="Open Sans"/>
                <a:sym typeface="Open Sans"/>
              </a:rPr>
              <a:t>Hints</a:t>
            </a:r>
            <a:endParaRPr sz="1350" b="1" dirty="0">
              <a:solidFill>
                <a:srgbClr val="2E3D49"/>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350" dirty="0">
                <a:solidFill>
                  <a:srgbClr val="525C65"/>
                </a:solidFill>
                <a:highlight>
                  <a:srgbClr val="FFFFFF"/>
                </a:highlight>
                <a:latin typeface="Open Sans"/>
                <a:ea typeface="Open Sans"/>
                <a:cs typeface="Open Sans"/>
                <a:sym typeface="Open Sans"/>
              </a:rPr>
              <a:t>The DDL script will be graded by running the code you submit. Please ensure your SQL code runs properly.</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r>
              <a:rPr lang="en" sz="1350" dirty="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endParaRPr sz="1350" dirty="0">
              <a:solidFill>
                <a:srgbClr val="2E3D49"/>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D6EA15B2-2695-865B-034D-0F38483A2C1C}"/>
              </a:ext>
            </a:extLst>
          </p:cNvPr>
          <p:cNvPicPr>
            <a:picLocks noChangeAspect="1"/>
          </p:cNvPicPr>
          <p:nvPr/>
        </p:nvPicPr>
        <p:blipFill>
          <a:blip r:embed="rId3"/>
          <a:stretch>
            <a:fillRect/>
          </a:stretch>
        </p:blipFill>
        <p:spPr>
          <a:xfrm>
            <a:off x="597877" y="4862006"/>
            <a:ext cx="4818184" cy="48010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1: Return a list of employees with Job Titles and Department Names</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D48620E5-AB3B-7650-C97A-9DDC036EB947}"/>
              </a:ext>
            </a:extLst>
          </p:cNvPr>
          <p:cNvPicPr>
            <a:picLocks noChangeAspect="1"/>
          </p:cNvPicPr>
          <p:nvPr/>
        </p:nvPicPr>
        <p:blipFill>
          <a:blip r:embed="rId3"/>
          <a:stretch>
            <a:fillRect/>
          </a:stretch>
        </p:blipFill>
        <p:spPr>
          <a:xfrm>
            <a:off x="521677" y="3717273"/>
            <a:ext cx="6729046" cy="54409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FB8510C2-B721-476A-ACC1-B5E55C4F8C96}"/>
              </a:ext>
            </a:extLst>
          </p:cNvPr>
          <p:cNvPicPr>
            <a:picLocks noChangeAspect="1"/>
          </p:cNvPicPr>
          <p:nvPr/>
        </p:nvPicPr>
        <p:blipFill>
          <a:blip r:embed="rId3"/>
          <a:stretch>
            <a:fillRect/>
          </a:stretch>
        </p:blipFill>
        <p:spPr>
          <a:xfrm>
            <a:off x="439615" y="3154149"/>
            <a:ext cx="5266278" cy="2884544"/>
          </a:xfrm>
          <a:prstGeom prst="rect">
            <a:avLst/>
          </a:prstGeom>
        </p:spPr>
      </p:pic>
      <p:pic>
        <p:nvPicPr>
          <p:cNvPr id="4" name="Picture 3">
            <a:extLst>
              <a:ext uri="{FF2B5EF4-FFF2-40B4-BE49-F238E27FC236}">
                <a16:creationId xmlns:a16="http://schemas.microsoft.com/office/drawing/2014/main" id="{366404E2-E4CB-4E5D-4FE9-A0BB285CE4AB}"/>
              </a:ext>
            </a:extLst>
          </p:cNvPr>
          <p:cNvPicPr>
            <a:picLocks noChangeAspect="1"/>
          </p:cNvPicPr>
          <p:nvPr/>
        </p:nvPicPr>
        <p:blipFill>
          <a:blip r:embed="rId4"/>
          <a:stretch>
            <a:fillRect/>
          </a:stretch>
        </p:blipFill>
        <p:spPr>
          <a:xfrm>
            <a:off x="439615" y="6343492"/>
            <a:ext cx="3127619" cy="350645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3: Correct the job title from web programmer to web developer</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4" name="Picture 3">
            <a:extLst>
              <a:ext uri="{FF2B5EF4-FFF2-40B4-BE49-F238E27FC236}">
                <a16:creationId xmlns:a16="http://schemas.microsoft.com/office/drawing/2014/main" id="{8901D6C3-6052-D45D-573E-2E33F0E3272E}"/>
              </a:ext>
            </a:extLst>
          </p:cNvPr>
          <p:cNvPicPr>
            <a:picLocks noChangeAspect="1"/>
          </p:cNvPicPr>
          <p:nvPr/>
        </p:nvPicPr>
        <p:blipFill>
          <a:blip r:embed="rId3"/>
          <a:stretch>
            <a:fillRect/>
          </a:stretch>
        </p:blipFill>
        <p:spPr>
          <a:xfrm>
            <a:off x="536075" y="3535973"/>
            <a:ext cx="3350125" cy="2782765"/>
          </a:xfrm>
          <a:prstGeom prst="rect">
            <a:avLst/>
          </a:prstGeom>
        </p:spPr>
      </p:pic>
      <p:pic>
        <p:nvPicPr>
          <p:cNvPr id="5" name="Picture 4">
            <a:extLst>
              <a:ext uri="{FF2B5EF4-FFF2-40B4-BE49-F238E27FC236}">
                <a16:creationId xmlns:a16="http://schemas.microsoft.com/office/drawing/2014/main" id="{F7FF866C-7050-BFAC-889C-0B441138ACE2}"/>
              </a:ext>
            </a:extLst>
          </p:cNvPr>
          <p:cNvPicPr>
            <a:picLocks noChangeAspect="1"/>
          </p:cNvPicPr>
          <p:nvPr/>
        </p:nvPicPr>
        <p:blipFill>
          <a:blip r:embed="rId4"/>
          <a:stretch>
            <a:fillRect/>
          </a:stretch>
        </p:blipFill>
        <p:spPr>
          <a:xfrm>
            <a:off x="536075" y="6573391"/>
            <a:ext cx="3242747" cy="31684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Scenario</a:t>
            </a:r>
            <a:endParaRPr dirty="0"/>
          </a:p>
        </p:txBody>
      </p:sp>
      <p:sp>
        <p:nvSpPr>
          <p:cNvPr id="194" name="Google Shape;194;p53"/>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marR="241300" lvl="0" indent="0" algn="l" rtl="0">
              <a:lnSpc>
                <a:spcPct val="170000"/>
              </a:lnSpc>
              <a:spcBef>
                <a:spcPts val="0"/>
              </a:spcBef>
              <a:spcAft>
                <a:spcPts val="0"/>
              </a:spcAft>
              <a:buClr>
                <a:schemeClr val="dk1"/>
              </a:buClr>
              <a:buSzPts val="1100"/>
              <a:buFont typeface="Arial"/>
              <a:buNone/>
            </a:pPr>
            <a:r>
              <a:rPr lang="en" sz="1350" b="1" dirty="0">
                <a:solidFill>
                  <a:srgbClr val="2E3D49"/>
                </a:solidFill>
                <a:highlight>
                  <a:srgbClr val="FFFFFF"/>
                </a:highlight>
                <a:latin typeface="Open Sans"/>
                <a:ea typeface="Open Sans"/>
                <a:cs typeface="Open Sans"/>
                <a:sym typeface="Open Sans"/>
              </a:rPr>
              <a:t>  </a:t>
            </a:r>
            <a:r>
              <a:rPr lang="en" sz="1500" b="1" dirty="0">
                <a:solidFill>
                  <a:srgbClr val="2E3D49"/>
                </a:solidFill>
                <a:highlight>
                  <a:srgbClr val="FFFFFF"/>
                </a:highlight>
                <a:latin typeface="Open Sans"/>
                <a:ea typeface="Open Sans"/>
                <a:cs typeface="Open Sans"/>
                <a:sym typeface="Open Sans"/>
              </a:rPr>
              <a:t>   Business requirement</a:t>
            </a:r>
            <a:endParaRPr sz="1500" b="1" dirty="0">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400"/>
              </a:spcBef>
              <a:spcAft>
                <a:spcPts val="0"/>
              </a:spcAft>
              <a:buClr>
                <a:schemeClr val="dk1"/>
              </a:buClr>
              <a:buSzPts val="1100"/>
              <a:buFont typeface="Arial"/>
              <a:buNone/>
            </a:pPr>
            <a:r>
              <a:rPr lang="en" sz="1300" dirty="0">
                <a:solidFill>
                  <a:srgbClr val="525C65"/>
                </a:solidFill>
                <a:highlight>
                  <a:srgbClr val="FFFFFF"/>
                </a:highlight>
                <a:latin typeface="Open Sans"/>
                <a:ea typeface="Open Sans"/>
                <a:cs typeface="Open Sans"/>
                <a:sym typeface="Open Sans"/>
              </a:rPr>
              <a:t>Tech ABC Corp saw explosive growth with a sudden appearance onto the gaming scene with their new AI-powered video game console. As a result, they have gone from a small 10 person operation to 200 employees and 5 locations in under a year. HR is having trouble keeping up with the growth, since they are still maintaining employee information in a spreadsheet. While that worked for ten employees, it has becoming increasingly cumbersome to manage as the company expands.</a:t>
            </a: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dirty="0">
                <a:solidFill>
                  <a:srgbClr val="525C65"/>
                </a:solidFill>
                <a:highlight>
                  <a:srgbClr val="FFFFFF"/>
                </a:highlight>
                <a:latin typeface="Open Sans"/>
                <a:ea typeface="Open Sans"/>
                <a:cs typeface="Open Sans"/>
                <a:sym typeface="Open Sans"/>
              </a:rPr>
              <a:t>As such, the HR department has tasked you, as the new data architect, to design and build a database capable of managing their employee information.</a:t>
            </a: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dirty="0">
                <a:solidFill>
                  <a:srgbClr val="2E3D49"/>
                </a:solidFill>
                <a:highlight>
                  <a:srgbClr val="FFFFFF"/>
                </a:highlight>
                <a:latin typeface="Open Sans"/>
                <a:ea typeface="Open Sans"/>
                <a:cs typeface="Open Sans"/>
                <a:sym typeface="Open Sans"/>
              </a:rPr>
              <a:t>Dataset</a:t>
            </a:r>
            <a:endParaRPr sz="1500" b="1" dirty="0">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dirty="0">
                <a:solidFill>
                  <a:srgbClr val="525C65"/>
                </a:solidFill>
                <a:highlight>
                  <a:srgbClr val="FFFFFF"/>
                </a:highlight>
                <a:latin typeface="Open Sans"/>
                <a:ea typeface="Open Sans"/>
                <a:cs typeface="Open Sans"/>
                <a:sym typeface="Open Sans"/>
              </a:rPr>
              <a:t>The </a:t>
            </a:r>
            <a:r>
              <a:rPr lang="en" sz="1300" u="sng" dirty="0">
                <a:solidFill>
                  <a:schemeClr val="hlink"/>
                </a:solidFill>
                <a:highlight>
                  <a:srgbClr val="FFFFFF"/>
                </a:highlight>
                <a:latin typeface="Open Sans"/>
                <a:ea typeface="Open Sans"/>
                <a:cs typeface="Open Sans"/>
                <a:sym typeface="Open Sans"/>
                <a:hlinkClick r:id="rId3"/>
              </a:rPr>
              <a:t>HR dataset</a:t>
            </a:r>
            <a:r>
              <a:rPr lang="en" sz="1300" dirty="0">
                <a:solidFill>
                  <a:srgbClr val="525C65"/>
                </a:solidFill>
                <a:highlight>
                  <a:srgbClr val="FFFFFF"/>
                </a:highlight>
                <a:latin typeface="Open Sans"/>
                <a:ea typeface="Open Sans"/>
                <a:cs typeface="Open Sans"/>
                <a:sym typeface="Open Sans"/>
              </a:rPr>
              <a:t> you will be working with is an Excel workbook which consists of 206 records, with eleven columns. The data is in human readable format, and has not been normalized at all. The data lists the names of employees at Tech ABC Corp as well as information such as job title, department, manager's name, hire date, start date, end date, work location, and salary.</a:t>
            </a: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dirty="0">
                <a:solidFill>
                  <a:srgbClr val="2E3D49"/>
                </a:solidFill>
                <a:highlight>
                  <a:schemeClr val="lt1"/>
                </a:highlight>
                <a:latin typeface="Open Sans"/>
                <a:ea typeface="Open Sans"/>
                <a:cs typeface="Open Sans"/>
                <a:sym typeface="Open Sans"/>
              </a:rPr>
              <a:t>IT Department Best Practices</a:t>
            </a:r>
            <a:endParaRPr sz="1500" b="1" dirty="0">
              <a:solidFill>
                <a:srgbClr val="2E3D49"/>
              </a:solidFill>
              <a:highlight>
                <a:schemeClr val="lt1"/>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dirty="0">
                <a:solidFill>
                  <a:srgbClr val="525C65"/>
                </a:solidFill>
                <a:highlight>
                  <a:schemeClr val="lt1"/>
                </a:highlight>
                <a:latin typeface="Open Sans"/>
                <a:ea typeface="Open Sans"/>
                <a:cs typeface="Open Sans"/>
                <a:sym typeface="Open Sans"/>
              </a:rPr>
              <a:t>The IT Department has certain Best Practices policies for databases you should follow, as detailed in the </a:t>
            </a:r>
            <a:r>
              <a:rPr lang="en" sz="1300" u="sng" dirty="0">
                <a:solidFill>
                  <a:schemeClr val="hlink"/>
                </a:solidFill>
                <a:highlight>
                  <a:schemeClr val="lt1"/>
                </a:highlight>
                <a:latin typeface="Open Sans"/>
                <a:ea typeface="Open Sans"/>
                <a:cs typeface="Open Sans"/>
                <a:sym typeface="Open Sans"/>
                <a:hlinkClick r:id="rId4"/>
              </a:rPr>
              <a:t>Best Practices document</a:t>
            </a:r>
            <a:r>
              <a:rPr lang="en" sz="1300" dirty="0">
                <a:solidFill>
                  <a:srgbClr val="525C65"/>
                </a:solidFill>
                <a:highlight>
                  <a:schemeClr val="lt1"/>
                </a:highlight>
                <a:latin typeface="Open Sans"/>
                <a:ea typeface="Open Sans"/>
                <a:cs typeface="Open Sans"/>
                <a:sym typeface="Open Sans"/>
              </a:rPr>
              <a:t>.</a:t>
            </a:r>
            <a:endParaRPr sz="1300" dirty="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4" name="Picture 3">
            <a:extLst>
              <a:ext uri="{FF2B5EF4-FFF2-40B4-BE49-F238E27FC236}">
                <a16:creationId xmlns:a16="http://schemas.microsoft.com/office/drawing/2014/main" id="{3D5EB0FF-7CEE-86A5-03F1-B3A8F24F2181}"/>
              </a:ext>
            </a:extLst>
          </p:cNvPr>
          <p:cNvPicPr>
            <a:picLocks noChangeAspect="1"/>
          </p:cNvPicPr>
          <p:nvPr/>
        </p:nvPicPr>
        <p:blipFill>
          <a:blip r:embed="rId3"/>
          <a:stretch>
            <a:fillRect/>
          </a:stretch>
        </p:blipFill>
        <p:spPr>
          <a:xfrm>
            <a:off x="539261" y="3466551"/>
            <a:ext cx="3591658" cy="2910314"/>
          </a:xfrm>
          <a:prstGeom prst="rect">
            <a:avLst/>
          </a:prstGeom>
        </p:spPr>
      </p:pic>
      <p:pic>
        <p:nvPicPr>
          <p:cNvPr id="5" name="Picture 4">
            <a:extLst>
              <a:ext uri="{FF2B5EF4-FFF2-40B4-BE49-F238E27FC236}">
                <a16:creationId xmlns:a16="http://schemas.microsoft.com/office/drawing/2014/main" id="{67CB4AED-7C46-CD3B-DEE4-60D1E2B9E53B}"/>
              </a:ext>
            </a:extLst>
          </p:cNvPr>
          <p:cNvPicPr>
            <a:picLocks noChangeAspect="1"/>
          </p:cNvPicPr>
          <p:nvPr/>
        </p:nvPicPr>
        <p:blipFill>
          <a:blip r:embed="rId4"/>
          <a:stretch>
            <a:fillRect/>
          </a:stretch>
        </p:blipFill>
        <p:spPr>
          <a:xfrm>
            <a:off x="539261" y="6711692"/>
            <a:ext cx="2932235" cy="28034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8B910F0E-5535-8A2D-27F0-308976918E34}"/>
              </a:ext>
            </a:extLst>
          </p:cNvPr>
          <p:cNvPicPr>
            <a:picLocks noChangeAspect="1"/>
          </p:cNvPicPr>
          <p:nvPr/>
        </p:nvPicPr>
        <p:blipFill>
          <a:blip r:embed="rId3"/>
          <a:stretch>
            <a:fillRect/>
          </a:stretch>
        </p:blipFill>
        <p:spPr>
          <a:xfrm>
            <a:off x="445476" y="3748309"/>
            <a:ext cx="4631104" cy="36567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6: Write a query that returns current and past jobs (include employee name, job title, department, manager name, start and end date for position) for employee Toni </a:t>
            </a:r>
            <a:r>
              <a:rPr lang="en" sz="1900" b="1" dirty="0" err="1">
                <a:latin typeface="Open Sans"/>
                <a:ea typeface="Open Sans"/>
                <a:cs typeface="Open Sans"/>
                <a:sym typeface="Open Sans"/>
              </a:rPr>
              <a:t>Lembeck</a:t>
            </a:r>
            <a:r>
              <a:rPr lang="en" sz="1900" b="1" dirty="0">
                <a:latin typeface="Open Sans"/>
                <a:ea typeface="Open Sans"/>
                <a:cs typeface="Open Sans"/>
                <a:sym typeface="Open Sans"/>
              </a:rPr>
              <a:t>.</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EB78D91C-DBF1-4D1A-C110-46D25F349938}"/>
              </a:ext>
            </a:extLst>
          </p:cNvPr>
          <p:cNvPicPr>
            <a:picLocks noChangeAspect="1"/>
          </p:cNvPicPr>
          <p:nvPr/>
        </p:nvPicPr>
        <p:blipFill>
          <a:blip r:embed="rId3"/>
          <a:stretch>
            <a:fillRect/>
          </a:stretch>
        </p:blipFill>
        <p:spPr>
          <a:xfrm>
            <a:off x="633046" y="4205654"/>
            <a:ext cx="7139354" cy="214180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To </a:t>
            </a:r>
            <a:r>
              <a:rPr lang="en" sz="1900" b="1" dirty="0" err="1">
                <a:latin typeface="Open Sans"/>
                <a:ea typeface="Open Sans"/>
                <a:cs typeface="Open Sans"/>
                <a:sym typeface="Open Sans"/>
              </a:rPr>
              <a:t>restr</a:t>
            </a:r>
            <a:r>
              <a:rPr lang="en-US" sz="1900" b="1" dirty="0" err="1">
                <a:latin typeface="Open Sans"/>
                <a:ea typeface="Open Sans"/>
                <a:cs typeface="Open Sans"/>
                <a:sym typeface="Open Sans"/>
              </a:rPr>
              <a:t>ic</a:t>
            </a:r>
            <a:r>
              <a:rPr lang="en" sz="1900" b="1" dirty="0">
                <a:latin typeface="Open Sans"/>
                <a:ea typeface="Open Sans"/>
                <a:cs typeface="Open Sans"/>
                <a:sym typeface="Open Sans"/>
              </a:rPr>
              <a:t>t access to employee salaries, I will create View for user to access the employee information. In that View, I do not include salaries column. </a:t>
            </a:r>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Other solution is by using GRANT SELECT ON column except salary column</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dirty="0"/>
              <a:t>This last step is called Above and Beyond. In this step, I have proposed 3 challenges for you to complete, which are above and beyond the scope of the project. This is a chance to flex your coding muscles and show everyone how good you really are.</a:t>
            </a:r>
            <a:endParaRPr sz="2200" dirty="0"/>
          </a:p>
          <a:p>
            <a:pPr marL="0" lvl="0" indent="0" algn="l" rtl="0">
              <a:spcBef>
                <a:spcPts val="1600"/>
              </a:spcBef>
              <a:spcAft>
                <a:spcPts val="0"/>
              </a:spcAft>
              <a:buClr>
                <a:schemeClr val="dk1"/>
              </a:buClr>
              <a:buSzPts val="1100"/>
              <a:buFont typeface="Arial"/>
              <a:buNone/>
            </a:pPr>
            <a:r>
              <a:rPr lang="en" sz="2200" dirty="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2200" dirty="0"/>
          </a:p>
          <a:p>
            <a:pPr marL="0" lvl="0" indent="0" algn="l" rtl="0">
              <a:spcBef>
                <a:spcPts val="1600"/>
              </a:spcBef>
              <a:spcAft>
                <a:spcPts val="0"/>
              </a:spcAft>
              <a:buClr>
                <a:schemeClr val="dk1"/>
              </a:buClr>
              <a:buSzPts val="1100"/>
              <a:buFont typeface="Arial"/>
              <a:buNone/>
            </a:pPr>
            <a:r>
              <a:rPr lang="en" sz="2200" dirty="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2200" dirty="0"/>
          </a:p>
          <a:p>
            <a:pPr marL="0" lvl="0" indent="0" algn="l" rtl="0">
              <a:spcBef>
                <a:spcPts val="1600"/>
              </a:spcBef>
              <a:spcAft>
                <a:spcPts val="1600"/>
              </a:spcAft>
              <a:buNone/>
            </a:pPr>
            <a:endParaRPr sz="2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Create a view that returns all employee attributes; results should resemble initial Excel file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 return a screenshot of the view create code, along with the results of a select all on the view </a:t>
            </a:r>
            <a:endParaRPr sz="1900">
              <a:solidFill>
                <a:srgbClr val="FF0000"/>
              </a:solidFill>
            </a:endParaRPr>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 submit screenshot of stored procedure creation code, along with a screenshot of the stored procedure executed using Toni Lembeck as the parameter value</a:t>
            </a:r>
            <a:endParaRPr sz="1900">
              <a:solidFill>
                <a:srgbClr val="FF0000"/>
              </a:solidFill>
            </a:endParaRPr>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Implement user security on the restricted salary attribute.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Create a non-management user named </a:t>
            </a:r>
            <a:r>
              <a:rPr lang="en" sz="1900">
                <a:solidFill>
                  <a:srgbClr val="FF0000"/>
                </a:solidFill>
                <a:latin typeface="Source Code Pro"/>
                <a:ea typeface="Source Code Pro"/>
                <a:cs typeface="Source Code Pro"/>
                <a:sym typeface="Source Code Pro"/>
              </a:rPr>
              <a:t>NoMgr</a:t>
            </a:r>
            <a:r>
              <a:rPr lang="en" sz="1900">
                <a:solidFill>
                  <a:srgbClr val="FF0000"/>
                </a:solidFill>
                <a:latin typeface="Open Sans"/>
                <a:ea typeface="Open Sans"/>
                <a:cs typeface="Open Sans"/>
                <a:sym typeface="Open Sans"/>
              </a:rPr>
              <a:t>.</a:t>
            </a:r>
            <a:r>
              <a:rPr lang="en" sz="1900">
                <a:solidFill>
                  <a:srgbClr val="FF0000"/>
                </a:solidFill>
              </a:rPr>
              <a:t> Show the code of how your would grant access to the database, but revoke access to the salary data.</a:t>
            </a:r>
            <a:endParaRPr sz="1900">
              <a:solidFill>
                <a:srgbClr val="FF0000"/>
              </a:solidFill>
            </a:endParaRPr>
          </a:p>
          <a:p>
            <a:pPr marL="0" lvl="0" indent="0" algn="l" rtl="0">
              <a:spcBef>
                <a:spcPts val="1600"/>
              </a:spcBef>
              <a:spcAft>
                <a:spcPts val="0"/>
              </a:spcAft>
              <a:buNone/>
            </a:pPr>
            <a:r>
              <a:rPr lang="en" sz="1900">
                <a:solidFill>
                  <a:srgbClr val="FF0000"/>
                </a:solidFill>
              </a:rPr>
              <a:t>Submit screenshot of code</a:t>
            </a:r>
            <a:endParaRPr sz="1900">
              <a:solidFill>
                <a:srgbClr val="FF0000"/>
              </a:solidFill>
            </a:endParaRPr>
          </a:p>
          <a:p>
            <a:pPr marL="457200" lvl="0" indent="0" algn="l" rtl="0">
              <a:spcBef>
                <a:spcPts val="1600"/>
              </a:spcBef>
              <a:spcAft>
                <a:spcPts val="1600"/>
              </a:spcAft>
              <a:buNone/>
            </a:pP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dirty="0">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dirty="0">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Step 1</a:t>
            </a:r>
            <a:endParaRPr sz="3000" b="1" dirty="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dirty="0">
                <a:solidFill>
                  <a:srgbClr val="FFFFFF"/>
                </a:solidFill>
                <a:latin typeface="Open Sans"/>
                <a:ea typeface="Open Sans"/>
                <a:cs typeface="Open Sans"/>
                <a:sym typeface="Open Sans"/>
              </a:rPr>
              <a:t>Data Architecture Foundations</a:t>
            </a:r>
            <a:endParaRPr sz="3000" dirty="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You can include supporting or additional information that supports your previous slides, but isn’t necessary for every person to see that looks at your slides.</a:t>
            </a:r>
            <a:endParaRPr sz="31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Step 1: Data Architecture Foundations</a:t>
            </a:r>
            <a:endParaRPr dirty="0"/>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dk1"/>
              </a:solidFill>
              <a:highlight>
                <a:srgbClr val="DBE2E8"/>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Hi,</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Thanks,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Sarah Collins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Head of HR</a:t>
            </a:r>
            <a:endParaRPr sz="11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Business Requirement</a:t>
            </a:r>
            <a:endParaRPr dirty="0"/>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900" b="1" dirty="0">
                <a:latin typeface="Open Sans"/>
                <a:ea typeface="Open Sans"/>
                <a:cs typeface="Open Sans"/>
                <a:sym typeface="Open Sans"/>
              </a:rPr>
              <a:t>Purpose of the new database:</a:t>
            </a:r>
            <a:endParaRPr sz="1900" b="1" dirty="0">
              <a:latin typeface="Open Sans"/>
              <a:ea typeface="Open Sans"/>
              <a:cs typeface="Open Sans"/>
              <a:sym typeface="Open Sans"/>
            </a:endParaRPr>
          </a:p>
          <a:p>
            <a:pPr indent="0">
              <a:lnSpc>
                <a:spcPct val="100000"/>
              </a:lnSpc>
              <a:spcBef>
                <a:spcPts val="1600"/>
              </a:spcBef>
              <a:buClr>
                <a:schemeClr val="dk1"/>
              </a:buClr>
              <a:buSzPts val="1100"/>
              <a:buNone/>
            </a:pPr>
            <a:r>
              <a:rPr lang="en" sz="1700" dirty="0"/>
              <a:t>For fast growing ABC Corp, we will use database, so we can handle large amount of data with scalability, flexibility, efficiency, security.</a:t>
            </a:r>
            <a:endParaRPr sz="1700" dirty="0"/>
          </a:p>
          <a:p>
            <a:pPr marL="457200" lvl="0" indent="0" algn="l" rtl="0">
              <a:lnSpc>
                <a:spcPct val="100000"/>
              </a:lnSpc>
              <a:spcBef>
                <a:spcPts val="0"/>
              </a:spcBef>
              <a:spcAft>
                <a:spcPts val="0"/>
              </a:spcAft>
              <a:buClr>
                <a:schemeClr val="dk1"/>
              </a:buClr>
              <a:buSzPts val="1100"/>
              <a:buFont typeface="Arial"/>
              <a:buNone/>
            </a:pPr>
            <a:endParaRPr sz="1700" dirty="0"/>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management solution:</a:t>
            </a:r>
            <a:endParaRPr sz="1900" b="1" dirty="0">
              <a:solidFill>
                <a:srgbClr val="000000"/>
              </a:solidFill>
              <a:latin typeface="Arial"/>
              <a:ea typeface="Arial"/>
              <a:cs typeface="Arial"/>
              <a:sym typeface="Arial"/>
            </a:endParaRPr>
          </a:p>
          <a:p>
            <a:pPr marL="457200" lvl="0" indent="0" algn="l" rtl="0">
              <a:spcBef>
                <a:spcPts val="1200"/>
              </a:spcBef>
              <a:spcAft>
                <a:spcPts val="0"/>
              </a:spcAft>
              <a:buNone/>
            </a:pPr>
            <a:r>
              <a:rPr lang="en" sz="1700" dirty="0"/>
              <a:t>Excel spreadsheet file</a:t>
            </a:r>
            <a:endParaRPr sz="1900" dirty="0">
              <a:solidFill>
                <a:srgbClr val="000000"/>
              </a:solidFill>
              <a:latin typeface="Arial"/>
              <a:ea typeface="Arial"/>
              <a:cs typeface="Arial"/>
              <a:sym typeface="Arial"/>
            </a:endParaRPr>
          </a:p>
          <a:p>
            <a:pPr marL="457200" lvl="0" indent="0" algn="l" rtl="0">
              <a:spcBef>
                <a:spcPts val="1200"/>
              </a:spcBef>
              <a:spcAft>
                <a:spcPts val="0"/>
              </a:spcAft>
              <a:buNone/>
            </a:pPr>
            <a:endParaRPr sz="1100" dirty="0">
              <a:solidFill>
                <a:srgbClr val="000000"/>
              </a:solidFill>
              <a:latin typeface="Arial"/>
              <a:ea typeface="Arial"/>
              <a:cs typeface="Arial"/>
              <a:sym typeface="Arial"/>
            </a:endParaRPr>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available:</a:t>
            </a:r>
            <a:endParaRPr sz="1900" b="1" dirty="0">
              <a:latin typeface="Open Sans"/>
              <a:ea typeface="Open Sans"/>
              <a:cs typeface="Open Sans"/>
              <a:sym typeface="Open Sans"/>
            </a:endParaRPr>
          </a:p>
          <a:p>
            <a:pPr marL="0" lvl="0" indent="0" algn="l" rtl="0">
              <a:spcBef>
                <a:spcPts val="1600"/>
              </a:spcBef>
              <a:spcAft>
                <a:spcPts val="0"/>
              </a:spcAft>
              <a:buNone/>
            </a:pPr>
            <a:r>
              <a:rPr lang="en" sz="1900" dirty="0">
                <a:latin typeface="Open Sans"/>
                <a:ea typeface="Open Sans"/>
                <a:cs typeface="Open Sans"/>
                <a:sym typeface="Open Sans"/>
              </a:rPr>
              <a:t>	HR employees data</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Additional data requests:</a:t>
            </a:r>
            <a:endParaRPr sz="1900" b="1" dirty="0">
              <a:latin typeface="Open Sans"/>
              <a:ea typeface="Open Sans"/>
              <a:cs typeface="Open Sans"/>
              <a:sym typeface="Open Sans"/>
            </a:endParaRPr>
          </a:p>
          <a:p>
            <a:pPr indent="0">
              <a:lnSpc>
                <a:spcPct val="100000"/>
              </a:lnSpc>
              <a:spcBef>
                <a:spcPts val="1600"/>
              </a:spcBef>
              <a:buNone/>
            </a:pPr>
            <a:r>
              <a:rPr lang="en-US" sz="1700" dirty="0"/>
              <a:t>to be able to connect with the payroll department's system in the future.</a:t>
            </a:r>
            <a:endParaRPr sz="1900" dirty="0"/>
          </a:p>
          <a:p>
            <a:pPr marL="457200" lvl="0" indent="0" algn="l" rtl="0">
              <a:spcBef>
                <a:spcPts val="0"/>
              </a:spcBef>
              <a:spcAft>
                <a:spcPts val="0"/>
              </a:spcAft>
              <a:buClr>
                <a:schemeClr val="dk1"/>
              </a:buClr>
              <a:buSzPts val="1100"/>
              <a:buFont typeface="Arial"/>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Who will own/manage data</a:t>
            </a:r>
            <a:endParaRPr sz="1900" b="1" dirty="0">
              <a:latin typeface="Open Sans"/>
              <a:ea typeface="Open Sans"/>
              <a:cs typeface="Open Sans"/>
              <a:sym typeface="Open Sans"/>
            </a:endParaRPr>
          </a:p>
          <a:p>
            <a:pPr indent="0">
              <a:lnSpc>
                <a:spcPct val="100000"/>
              </a:lnSpc>
              <a:spcBef>
                <a:spcPts val="1600"/>
              </a:spcBef>
              <a:buNone/>
            </a:pPr>
            <a:r>
              <a:rPr lang="en-US" sz="1700" dirty="0"/>
              <a:t>HR and management level employees</a:t>
            </a:r>
            <a:endParaRPr sz="1900" dirty="0"/>
          </a:p>
          <a:p>
            <a:pPr marL="457200" lvl="0" indent="0" algn="l" rtl="0">
              <a:lnSpc>
                <a:spcPct val="100000"/>
              </a:lnSpc>
              <a:spcBef>
                <a:spcPts val="0"/>
              </a:spcBef>
              <a:spcAft>
                <a:spcPts val="0"/>
              </a:spcAft>
              <a:buNone/>
            </a:pPr>
            <a:endParaRPr sz="19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Who will have access to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100" b="0" i="0" dirty="0">
                <a:solidFill>
                  <a:srgbClr val="0B0B0B"/>
                </a:solidFill>
                <a:effectLst/>
                <a:highlight>
                  <a:srgbClr val="FFFFFF"/>
                </a:highlight>
                <a:latin typeface="Open Sans" panose="020B0606030504020204" pitchFamily="34" charset="0"/>
              </a:rPr>
              <a:t>HR and management level employees : write access</a:t>
            </a:r>
            <a:r>
              <a:rPr lang="en" sz="1700" dirty="0"/>
              <a:t>.</a:t>
            </a:r>
          </a:p>
          <a:p>
            <a:pPr marL="457200" lvl="0" indent="0" algn="l" rtl="0">
              <a:lnSpc>
                <a:spcPct val="100000"/>
              </a:lnSpc>
              <a:spcBef>
                <a:spcPts val="1600"/>
              </a:spcBef>
              <a:spcAft>
                <a:spcPts val="0"/>
              </a:spcAft>
              <a:buNone/>
            </a:pPr>
            <a:r>
              <a:rPr lang="en-US" sz="1100" b="0" i="0" dirty="0">
                <a:solidFill>
                  <a:srgbClr val="0B0B0B"/>
                </a:solidFill>
                <a:effectLst/>
                <a:highlight>
                  <a:srgbClr val="FFFFFF"/>
                </a:highlight>
                <a:latin typeface="Open Sans" panose="020B0606030504020204" pitchFamily="34" charset="0"/>
              </a:rPr>
              <a:t>any employee with a domain login : read only access</a:t>
            </a:r>
            <a:endParaRPr lang="en" sz="1700" dirty="0"/>
          </a:p>
          <a:p>
            <a:pPr marL="457200" lvl="0" indent="0" algn="l" rtl="0">
              <a:lnSpc>
                <a:spcPct val="100000"/>
              </a:lnSpc>
              <a:spcBef>
                <a:spcPts val="1600"/>
              </a:spcBef>
              <a:spcAft>
                <a:spcPts val="0"/>
              </a:spcAft>
              <a:buNone/>
            </a:pPr>
            <a:endParaRPr sz="1900" dirty="0"/>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Business Requirement</a:t>
            </a:r>
            <a:endParaRPr dirty="0"/>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Currently</a:t>
            </a:r>
            <a:r>
              <a:rPr lang="en" sz="1700" dirty="0"/>
              <a:t>, We have 205 rows in employees table. </a:t>
            </a:r>
            <a:endParaRPr sz="1900" dirty="0"/>
          </a:p>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20% growth a year for the next 5 years</a:t>
            </a:r>
          </a:p>
          <a:p>
            <a:pPr marL="457200" lvl="0" indent="0" algn="l" rtl="0">
              <a:lnSpc>
                <a:spcPct val="100000"/>
              </a:lnSpc>
              <a:spcBef>
                <a:spcPts val="1600"/>
              </a:spcBef>
              <a:spcAft>
                <a:spcPts val="0"/>
              </a:spcAft>
              <a:buNone/>
            </a:pPr>
            <a:endParaRPr sz="1900" b="1"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a:t>
            </a:r>
            <a:endParaRPr sz="1900" b="1" dirty="0">
              <a:latin typeface="Open Sans"/>
              <a:ea typeface="Open Sans"/>
              <a:cs typeface="Open Sans"/>
              <a:sym typeface="Open Sans"/>
            </a:endParaRPr>
          </a:p>
          <a:p>
            <a:pPr indent="0">
              <a:lnSpc>
                <a:spcPct val="100000"/>
              </a:lnSpc>
              <a:spcBef>
                <a:spcPts val="1600"/>
              </a:spcBef>
              <a:buNone/>
            </a:pPr>
            <a:r>
              <a:rPr lang="en-US" sz="1700" dirty="0"/>
              <a:t>the salaries data need to be secure and restricted. </a:t>
            </a:r>
            <a:endParaRPr sz="1900" dirty="0"/>
          </a:p>
          <a:p>
            <a:pPr marL="0" lvl="0" indent="0" algn="l" rtl="0">
              <a:spcBef>
                <a:spcPts val="0"/>
              </a:spcBef>
              <a:spcAft>
                <a:spcPts val="0"/>
              </a:spcAft>
              <a:buNone/>
            </a:pP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endParaRPr sz="1700" dirty="0"/>
          </a:p>
          <a:p>
            <a:pPr marL="457200" lvl="0" indent="0" algn="l" rtl="0">
              <a:lnSpc>
                <a:spcPct val="100000"/>
              </a:lnSpc>
              <a:spcBef>
                <a:spcPts val="0"/>
              </a:spcBef>
              <a:spcAft>
                <a:spcPts val="0"/>
              </a:spcAft>
              <a:buNone/>
            </a:pPr>
            <a:endParaRPr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Technical Requirement</a:t>
            </a:r>
            <a:endParaRPr dirty="0"/>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Justification for the new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Scalability &amp; flexibility</a:t>
            </a:r>
            <a:endParaRPr sz="1900" dirty="0"/>
          </a:p>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Database objects</a:t>
            </a:r>
            <a:endParaRPr sz="1900" b="1" dirty="0">
              <a:latin typeface="Open Sans"/>
              <a:ea typeface="Open Sans"/>
              <a:cs typeface="Open Sans"/>
              <a:sym typeface="Open Sans"/>
            </a:endParaRPr>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dirty="0"/>
              <a:t>Employee, Department, Job, Education</a:t>
            </a:r>
          </a:p>
          <a:p>
            <a:pPr marL="45720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 ingestion</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700" dirty="0"/>
              <a:t>From created ERD, we create physical database to store data.</a:t>
            </a:r>
          </a:p>
          <a:p>
            <a:pPr marL="457200" lvl="0" indent="0" algn="l" rtl="0">
              <a:lnSpc>
                <a:spcPct val="100000"/>
              </a:lnSpc>
              <a:spcBef>
                <a:spcPts val="1600"/>
              </a:spcBef>
              <a:spcAft>
                <a:spcPts val="0"/>
              </a:spcAft>
              <a:buClr>
                <a:schemeClr val="dk1"/>
              </a:buClr>
              <a:buSzPts val="1100"/>
              <a:buFont typeface="Arial"/>
              <a:buNone/>
            </a:pPr>
            <a:r>
              <a:rPr lang="en" sz="1700" dirty="0"/>
              <a:t>Users &amp; other systems can connect to this database by using API.</a:t>
            </a:r>
          </a:p>
          <a:p>
            <a:pPr marL="457200" lvl="0" indent="0" algn="l" rtl="0">
              <a:lnSpc>
                <a:spcPct val="100000"/>
              </a:lnSpc>
              <a:spcBef>
                <a:spcPts val="1600"/>
              </a:spcBef>
              <a:spcAft>
                <a:spcPts val="0"/>
              </a:spcAft>
              <a:buClr>
                <a:schemeClr val="dk1"/>
              </a:buClr>
              <a:buSzPts val="1100"/>
              <a:buFont typeface="Arial"/>
              <a:buNone/>
            </a:pPr>
            <a:endParaRPr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Technical Requirement</a:t>
            </a:r>
            <a:endParaRPr dirty="0"/>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indent="0">
              <a:lnSpc>
                <a:spcPct val="100000"/>
              </a:lnSpc>
              <a:spcBef>
                <a:spcPts val="1600"/>
              </a:spcBef>
              <a:buNone/>
            </a:pPr>
            <a:r>
              <a:rPr lang="en" sz="1700" b="1" dirty="0">
                <a:latin typeface="Open Sans"/>
                <a:ea typeface="Open Sans"/>
                <a:cs typeface="Open Sans"/>
                <a:sym typeface="Open Sans"/>
              </a:rPr>
              <a:t>Ownership: </a:t>
            </a:r>
            <a:r>
              <a:rPr lang="en-US" sz="1700" dirty="0"/>
              <a:t>Management and HR employees</a:t>
            </a:r>
            <a:endParaRPr sz="1700" dirty="0"/>
          </a:p>
          <a:p>
            <a:pPr marL="457200" lvl="0" indent="0" algn="l" rtl="0">
              <a:lnSpc>
                <a:spcPct val="100000"/>
              </a:lnSpc>
              <a:spcBef>
                <a:spcPts val="0"/>
              </a:spcBef>
              <a:spcAft>
                <a:spcPts val="0"/>
              </a:spcAft>
              <a:buNone/>
            </a:pPr>
            <a:endParaRPr sz="1700" dirty="0"/>
          </a:p>
          <a:p>
            <a:pPr indent="0">
              <a:lnSpc>
                <a:spcPct val="100000"/>
              </a:lnSpc>
              <a:buNone/>
            </a:pPr>
            <a:r>
              <a:rPr lang="en" sz="1700" b="1" dirty="0">
                <a:latin typeface="Open Sans"/>
                <a:ea typeface="Open Sans"/>
                <a:cs typeface="Open Sans"/>
                <a:sym typeface="Open Sans"/>
              </a:rPr>
              <a:t>User Access: </a:t>
            </a:r>
            <a:r>
              <a:rPr lang="en-US" sz="1700" dirty="0"/>
              <a:t>employee with a domain login can have read only access to database except salary information.</a:t>
            </a: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t>
            </a:r>
            <a:endParaRPr sz="1900" b="1" dirty="0">
              <a:latin typeface="Open Sans"/>
              <a:ea typeface="Open Sans"/>
              <a:cs typeface="Open Sans"/>
              <a:sym typeface="Open Sans"/>
            </a:endParaRPr>
          </a:p>
          <a:p>
            <a:pPr marL="457200" lvl="0" indent="0" algn="l" rtl="0">
              <a:spcBef>
                <a:spcPts val="1600"/>
              </a:spcBef>
              <a:spcAft>
                <a:spcPts val="0"/>
              </a:spcAft>
              <a:buNone/>
            </a:pPr>
            <a:r>
              <a:rPr lang="en" sz="1900" dirty="0"/>
              <a:t>Although this size of database is still small. But we can use replication like Master &amp; Slave server for improving read scalability. </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Flexibility</a:t>
            </a:r>
            <a:endParaRPr sz="1900" dirty="0"/>
          </a:p>
          <a:p>
            <a:pPr indent="0">
              <a:spcBef>
                <a:spcPts val="1600"/>
              </a:spcBef>
              <a:buNone/>
            </a:pPr>
            <a:r>
              <a:rPr lang="en" sz="1900" dirty="0"/>
              <a:t>This database can </a:t>
            </a:r>
            <a:r>
              <a:rPr lang="en-US" sz="1900" dirty="0"/>
              <a:t>connect with the payroll department's system in the future. And provide API access for users to access data for views &amp; reports. </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Storage &amp; retention</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Storage (disk or in-memory): </a:t>
            </a:r>
            <a:r>
              <a:rPr lang="en" sz="1700" dirty="0"/>
              <a:t>for retention requirement, disk storage is mandatory.</a:t>
            </a:r>
            <a:endParaRPr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Retention: </a:t>
            </a:r>
            <a:r>
              <a:rPr lang="en-US" sz="1700" dirty="0"/>
              <a:t>at least 7 years</a:t>
            </a: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Backup</a:t>
            </a:r>
            <a:endParaRPr sz="1900" b="1" dirty="0">
              <a:latin typeface="Open Sans"/>
              <a:ea typeface="Open Sans"/>
              <a:cs typeface="Open Sans"/>
              <a:sym typeface="Open Sans"/>
            </a:endParaRPr>
          </a:p>
          <a:p>
            <a:pPr marL="457200" lvl="0" indent="0" algn="l" rtl="0">
              <a:spcBef>
                <a:spcPts val="1600"/>
              </a:spcBef>
              <a:spcAft>
                <a:spcPts val="0"/>
              </a:spcAft>
              <a:buNone/>
            </a:pPr>
            <a:r>
              <a:rPr lang="en" sz="1700" dirty="0"/>
              <a:t> </a:t>
            </a:r>
            <a:r>
              <a:rPr lang="en" sz="1700" u="sng" dirty="0">
                <a:solidFill>
                  <a:schemeClr val="hlink"/>
                </a:solidFill>
                <a:hlinkClick r:id="rId3"/>
              </a:rPr>
              <a:t>IT Best Practices document</a:t>
            </a:r>
            <a:r>
              <a:rPr lang="en" sz="1700" dirty="0"/>
              <a:t> lists Backup schedule requirements</a:t>
            </a:r>
            <a:endParaRPr sz="1700" dirty="0"/>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Step 2</a:t>
            </a:r>
            <a:endParaRPr sz="3000" b="1" dirty="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dirty="0">
                <a:solidFill>
                  <a:srgbClr val="FFFFFF"/>
                </a:solidFill>
                <a:latin typeface="Open Sans"/>
                <a:ea typeface="Open Sans"/>
                <a:cs typeface="Open Sans"/>
                <a:sym typeface="Open Sans"/>
              </a:rPr>
              <a:t>Relational Database Design</a:t>
            </a:r>
            <a:endParaRPr sz="3000" dirty="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dirty="0">
              <a:solidFill>
                <a:srgbClr val="02B4E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2320</Words>
  <Application>Microsoft Macintosh PowerPoint</Application>
  <PresentationFormat>Custom</PresentationFormat>
  <Paragraphs>240</Paragraphs>
  <Slides>30</Slides>
  <Notes>30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9" baseType="lpstr">
      <vt:lpstr>Arial</vt:lpstr>
      <vt:lpstr>Open Sans Light</vt:lpstr>
      <vt:lpstr>Source Code Pro</vt:lpstr>
      <vt:lpstr>Helvetica Neue</vt:lpstr>
      <vt:lpstr>Open Sans</vt:lpstr>
      <vt:lpstr>Simple Light</vt:lpstr>
      <vt:lpstr>Simple Light</vt:lpstr>
      <vt:lpstr>Simple Light</vt:lpstr>
      <vt:lpstr>White</vt:lpstr>
      <vt:lpstr>Tech ABC Corp - HR Database </vt:lpstr>
      <vt:lpstr>Business Scenario</vt:lpstr>
      <vt:lpstr>PowerPoint Presentation</vt:lpstr>
      <vt:lpstr>Step 1: Data Architecture Foundations</vt:lpstr>
      <vt:lpstr>Data Architect Business Requirement</vt:lpstr>
      <vt:lpstr>Data Architect Business Requirement</vt:lpstr>
      <vt:lpstr>Data Architect Technical Requirement</vt:lpstr>
      <vt:lpstr>Data Architect Technical Requirement</vt:lpstr>
      <vt:lpstr>PowerPoint Presentation</vt:lpstr>
      <vt:lpstr>Step 2: Relational Database Design</vt:lpstr>
      <vt:lpstr>ERD</vt:lpstr>
      <vt:lpstr>ERD</vt:lpstr>
      <vt:lpstr>ERD</vt:lpstr>
      <vt:lpstr>PowerPoint Presentation</vt:lpstr>
      <vt:lpstr>Step 3: Create A Physical Database</vt:lpstr>
      <vt:lpstr>DDL</vt:lpstr>
      <vt:lpstr>CRUD</vt:lpstr>
      <vt:lpstr>CRUD</vt:lpstr>
      <vt:lpstr>CRUD</vt:lpstr>
      <vt:lpstr>CRUD</vt:lpstr>
      <vt:lpstr>CRUD</vt:lpstr>
      <vt:lpstr>CRUD</vt:lpstr>
      <vt:lpstr>CRUD</vt:lpstr>
      <vt:lpstr>PowerPoint Presentation</vt:lpstr>
      <vt:lpstr>Step 4: Above and Beyond</vt:lpstr>
      <vt:lpstr>Standout Suggestion 1</vt:lpstr>
      <vt:lpstr>Standout Suggestion 2</vt:lpstr>
      <vt:lpstr>Standout Suggestion 3</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Thang Nguyen</cp:lastModifiedBy>
  <cp:revision>28</cp:revision>
  <dcterms:modified xsi:type="dcterms:W3CDTF">2024-06-16T11:30:33Z</dcterms:modified>
</cp:coreProperties>
</file>